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3" r:id="rId3"/>
    <p:sldId id="261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ED63-E30B-45D1-A06D-8D972B79C3D5}" type="datetimeFigureOut">
              <a:rPr lang="nl-NL" smtClean="0"/>
              <a:t>31-1-2023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63D3C-6036-43EB-A7D2-AB3049368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76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E1519F-DFB8-4EA2-90E2-071C6BC1BC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173538" y="1274763"/>
            <a:ext cx="15046326" cy="84645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366713"/>
            <a:ext cx="5746750" cy="247650"/>
          </a:xfrm>
          <a:noFill/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649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501649-886C-4324-AD4C-E61C88D47728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59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99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78813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207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8947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5601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5909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806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911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3192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2736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170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2823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1932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63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77676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894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2337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15235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9889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1978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720000" tIns="1152000" rIns="91440" bIns="45720" rtlCol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0594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720000" tIns="1152000" rIns="91440" bIns="45720" rtlCol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3462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</p:spPr>
      </p:pic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85292067-D04E-EE40-B16F-5668AD7590F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3588 w 6099175"/>
              <a:gd name="connsiteY1" fmla="*/ 0 h 6858000"/>
              <a:gd name="connsiteX2" fmla="*/ 5773588 w 6099175"/>
              <a:gd name="connsiteY2" fmla="*/ 1152000 h 6858000"/>
              <a:gd name="connsiteX3" fmla="*/ 6099175 w 6099175"/>
              <a:gd name="connsiteY3" fmla="*/ 1152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3588" y="0"/>
                </a:lnTo>
                <a:lnTo>
                  <a:pt x="5773588" y="1152000"/>
                </a:lnTo>
                <a:lnTo>
                  <a:pt x="6099175" y="1152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9104224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233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393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01435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10005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831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19"/>
            <a:ext cx="12192000" cy="1682495"/>
          </a:xfrm>
          <a:prstGeom prst="rect">
            <a:avLst/>
          </a:prstGeo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0458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682495"/>
          </a:xfrm>
          <a:prstGeom prst="rect">
            <a:avLst/>
          </a:prstGeo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4820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-7419"/>
            <a:ext cx="12192000" cy="1682495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7854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14105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72000" y="1144801"/>
                </a:lnTo>
                <a:lnTo>
                  <a:pt x="6420000" y="1144801"/>
                </a:lnTo>
                <a:lnTo>
                  <a:pt x="6420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134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04"/>
            <a:ext cx="12192000" cy="1682495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725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8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3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9" name="Afbeelding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870176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773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007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571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u.nl/sites/default/files/Handreiking-SMART-doelstellingen-voor-DI.pdf" TargetMode="External"/><Relationship Id="rId2" Type="http://schemas.openxmlformats.org/officeDocument/2006/relationships/hyperlink" Target="https://www.cbs.nl/nl-nl/maatwerk/2022/24/barometer-culturele-diversite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tic1.squarespace.com/static/61f950abce7da8698c111d18/t/623c80cff0113f49059a85df/1648132305186/Van-den-Berg-Jansen-Van-der-Toorn-Ellemers-2021_Handreiking-Effectmetinge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FEBFA5B-D61E-4C96-B9F1-AEB21B60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Voortgang en effect meten</a:t>
            </a:r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CB7E4183-4FDB-4F21-A741-F411E451C4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>
                <a:solidFill>
                  <a:schemeClr val="tx1"/>
                </a:solidFill>
                <a:effectLst/>
                <a:latin typeface="Rubik"/>
                <a:ea typeface="Times New Roman" panose="02020603050405020304" pitchFamily="18" charset="0"/>
              </a:rPr>
              <a:t>Hoe verzamel je data en evalueer je het effect van objectief selecteren in jouw organisatie?</a:t>
            </a:r>
            <a:endParaRPr lang="nl-NL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ECD3AB-84A0-4CBC-A31B-FE5E148D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1050" b="0" i="0" u="none" strike="noStrike" kern="1200" cap="none" spc="0" normalizeH="0" baseline="0" noProof="0" smtClean="0">
                <a:ln>
                  <a:noFill/>
                </a:ln>
                <a:solidFill>
                  <a:srgbClr val="F6D8E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F6D8E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2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1713779" y="1606777"/>
            <a:ext cx="1750945" cy="25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895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A005D"/>
              </a:buClr>
              <a:buSzTx/>
              <a:buFontTx/>
              <a:buNone/>
              <a:tabLst/>
              <a:defRPr/>
            </a:pPr>
            <a:endParaRPr kumimoji="0" lang="nl-NL" sz="1632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8374" y="852118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Denk</a:t>
            </a:r>
            <a:r>
              <a:rPr lang="en-US" dirty="0"/>
              <a:t> al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aanvang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over wat </a:t>
            </a:r>
            <a:r>
              <a:rPr lang="en-US" dirty="0" err="1"/>
              <a:t>succes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organisatie</a:t>
            </a:r>
            <a:r>
              <a:rPr lang="en-US" dirty="0"/>
              <a:t> </a:t>
            </a:r>
            <a:r>
              <a:rPr lang="en-US" dirty="0" err="1"/>
              <a:t>betekent</a:t>
            </a:r>
            <a:endParaRPr lang="en-US" dirty="0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1713779" y="1606777"/>
            <a:ext cx="1750945" cy="25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895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A005D"/>
              </a:buClr>
              <a:buSzTx/>
              <a:buFontTx/>
              <a:buNone/>
              <a:tabLst/>
              <a:defRPr/>
            </a:pPr>
            <a:endParaRPr kumimoji="0" lang="nl-NL" sz="1632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58" name="Straight Connector 57"/>
          <p:cNvCxnSpPr>
            <a:cxnSpLocks/>
          </p:cNvCxnSpPr>
          <p:nvPr/>
        </p:nvCxnSpPr>
        <p:spPr>
          <a:xfrm>
            <a:off x="458374" y="2602804"/>
            <a:ext cx="11386559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13"/>
          <p:cNvSpPr txBox="1">
            <a:spLocks noChangeArrowheads="1"/>
          </p:cNvSpPr>
          <p:nvPr/>
        </p:nvSpPr>
        <p:spPr bwMode="gray">
          <a:xfrm>
            <a:off x="458374" y="1871875"/>
            <a:ext cx="3894624" cy="6592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A005D"/>
              </a:buClr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Wat is het probleem of de kans die we in onze organisatie met objectiveren van selectie aanpakken?</a:t>
            </a:r>
          </a:p>
        </p:txBody>
      </p:sp>
      <p:sp>
        <p:nvSpPr>
          <p:cNvPr id="60" name="Rectangle 13"/>
          <p:cNvSpPr txBox="1">
            <a:spLocks noChangeArrowheads="1"/>
          </p:cNvSpPr>
          <p:nvPr/>
        </p:nvSpPr>
        <p:spPr bwMode="gray">
          <a:xfrm>
            <a:off x="4639343" y="1853822"/>
            <a:ext cx="2650919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A005D"/>
              </a:buClr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Wat gaan wij in dit traject precies veranderen?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458374" y="3015264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58374" y="4083001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8374" y="3371177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58374" y="4794826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58374" y="5506650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58374" y="6218475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58374" y="5862563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58374" y="6574385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8374" y="3727089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58374" y="4438913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8374" y="5150738"/>
            <a:ext cx="399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34705" y="3015264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634705" y="4083001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34705" y="3371177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634705" y="4794826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634705" y="5506650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634705" y="6218475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634705" y="5862563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634705" y="6574385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634705" y="3727089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634705" y="4438913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634705" y="5150738"/>
            <a:ext cx="280641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13"/>
          <p:cNvSpPr txBox="1">
            <a:spLocks noChangeArrowheads="1"/>
          </p:cNvSpPr>
          <p:nvPr/>
        </p:nvSpPr>
        <p:spPr bwMode="gray">
          <a:xfrm>
            <a:off x="7632934" y="1840708"/>
            <a:ext cx="4211999" cy="43947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2033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16605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1177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2574925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A005D"/>
              </a:buClr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Hoe kan ons succes eruitzien, waar zouden we trots van kunnen worden?</a:t>
            </a:r>
          </a:p>
        </p:txBody>
      </p:sp>
      <p:cxnSp>
        <p:nvCxnSpPr>
          <p:cNvPr id="84" name="Straight Connector 83"/>
          <p:cNvCxnSpPr/>
          <p:nvPr/>
        </p:nvCxnSpPr>
        <p:spPr>
          <a:xfrm>
            <a:off x="7632933" y="3015264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632933" y="4083001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632933" y="3371177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632933" y="4794826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632933" y="5506650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632933" y="6218475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632933" y="5862563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632933" y="6574385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632933" y="3727089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32933" y="4438913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632933" y="5150738"/>
            <a:ext cx="4212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hoek: afgeronde hoeken 3"/>
          <p:cNvSpPr/>
          <p:nvPr/>
        </p:nvSpPr>
        <p:spPr>
          <a:xfrm>
            <a:off x="7414833" y="4896195"/>
            <a:ext cx="4648200" cy="16781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Tip: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voor veel organisaties zal succes o.a. zijn dat ze op het einde van een pilot-periode </a:t>
            </a: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een voldoende mate van ervaring met de nieuwe manier van werken hebben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, </a:t>
            </a: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om te kunnen besluiten </a:t>
            </a:r>
            <a:r>
              <a:rPr kumimoji="0" lang="nl-NL" sz="1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</a:t>
            </a: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en </a:t>
            </a:r>
            <a:r>
              <a:rPr kumimoji="0" lang="nl-NL" sz="1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hoe </a:t>
            </a: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je het op schaal in de organisatie kunt gaan toepassen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770154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6C1754-B0D1-DF48-BAF0-B127BB108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" name="Titel 6">
            <a:extLst>
              <a:ext uri="{FF2B5EF4-FFF2-40B4-BE49-F238E27FC236}">
                <a16:creationId xmlns:a16="http://schemas.microsoft.com/office/drawing/2014/main" id="{62664D5B-E3C6-8040-B214-C1DDA4A7143A}"/>
              </a:ext>
            </a:extLst>
          </p:cNvPr>
          <p:cNvSpPr txBox="1">
            <a:spLocks/>
          </p:cNvSpPr>
          <p:nvPr/>
        </p:nvSpPr>
        <p:spPr>
          <a:xfrm>
            <a:off x="635000" y="730647"/>
            <a:ext cx="10923588" cy="9480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CA005D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Stel vast hoe je de impact van objectiever selecteren wilt gaan meten, bijvoorbeeld: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C7AA9255-1DF9-0F4E-BB13-5843639D0D9C}"/>
              </a:ext>
            </a:extLst>
          </p:cNvPr>
          <p:cNvSpPr/>
          <p:nvPr/>
        </p:nvSpPr>
        <p:spPr>
          <a:xfrm>
            <a:off x="731838" y="2053781"/>
            <a:ext cx="1906859" cy="79200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Prestaties nieuwe werknemers</a:t>
            </a: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EA476EB7-24AD-7A49-A361-6C97C7BC3720}"/>
              </a:ext>
            </a:extLst>
          </p:cNvPr>
          <p:cNvSpPr/>
          <p:nvPr/>
        </p:nvSpPr>
        <p:spPr>
          <a:xfrm>
            <a:off x="2748854" y="2053781"/>
            <a:ext cx="410214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Hoe het werk wordt uitgevoerd, is één van de beste indicatoren van functioneren</a:t>
            </a: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E84064DB-1C81-CE41-A98C-10CC47AFD973}"/>
              </a:ext>
            </a:extLst>
          </p:cNvPr>
          <p:cNvSpPr/>
          <p:nvPr/>
        </p:nvSpPr>
        <p:spPr>
          <a:xfrm>
            <a:off x="731838" y="2911022"/>
            <a:ext cx="1906859" cy="79200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Uitstroom 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(na x maanden)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83B863D6-276E-0E4B-9B20-677B173D9A69}"/>
              </a:ext>
            </a:extLst>
          </p:cNvPr>
          <p:cNvSpPr/>
          <p:nvPr/>
        </p:nvSpPr>
        <p:spPr>
          <a:xfrm>
            <a:off x="731838" y="3768263"/>
            <a:ext cx="1906859" cy="79200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Tevredenheid van kandidaten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A360C396-8D19-9743-AF53-9B808E8B3813}"/>
              </a:ext>
            </a:extLst>
          </p:cNvPr>
          <p:cNvSpPr/>
          <p:nvPr/>
        </p:nvSpPr>
        <p:spPr>
          <a:xfrm>
            <a:off x="731838" y="4625504"/>
            <a:ext cx="1906859" cy="79200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Feedback van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recruiters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of vacaturehouders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FFB5AECC-09BF-8142-8920-C137A3C1B3F6}"/>
              </a:ext>
            </a:extLst>
          </p:cNvPr>
          <p:cNvSpPr/>
          <p:nvPr/>
        </p:nvSpPr>
        <p:spPr>
          <a:xfrm>
            <a:off x="731838" y="5482746"/>
            <a:ext cx="1906859" cy="79200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Toegenomen (culturele) diversiteit onder </a:t>
            </a:r>
            <a:r>
              <a:rPr kumimoji="0" lang="nl-NL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new </a:t>
            </a:r>
            <a:r>
              <a:rPr kumimoji="0" lang="nl-NL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hires</a:t>
            </a:r>
            <a:endParaRPr kumimoji="0" lang="nl-NL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5" name="Google Shape;178;p20">
            <a:extLst>
              <a:ext uri="{FF2B5EF4-FFF2-40B4-BE49-F238E27FC236}">
                <a16:creationId xmlns:a16="http://schemas.microsoft.com/office/drawing/2014/main" id="{7B8A7421-461B-054D-B6AA-4EDD369C61C9}"/>
              </a:ext>
            </a:extLst>
          </p:cNvPr>
          <p:cNvSpPr/>
          <p:nvPr/>
        </p:nvSpPr>
        <p:spPr>
          <a:xfrm>
            <a:off x="731839" y="1820365"/>
            <a:ext cx="10826750" cy="78752"/>
          </a:xfrm>
          <a:custGeom>
            <a:avLst/>
            <a:gdLst/>
            <a:ahLst/>
            <a:cxnLst/>
            <a:rect l="l" t="t" r="r" b="b"/>
            <a:pathLst>
              <a:path w="284721" h="344" extrusionOk="0">
                <a:moveTo>
                  <a:pt x="211" y="0"/>
                </a:moveTo>
                <a:cubicBezTo>
                  <a:pt x="0" y="0"/>
                  <a:pt x="0" y="344"/>
                  <a:pt x="211" y="344"/>
                </a:cubicBezTo>
                <a:lnTo>
                  <a:pt x="284482" y="344"/>
                </a:lnTo>
                <a:cubicBezTo>
                  <a:pt x="284720" y="344"/>
                  <a:pt x="284720" y="0"/>
                  <a:pt x="284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F620BB7C-688F-0B47-B417-F60F724BB10B}"/>
              </a:ext>
            </a:extLst>
          </p:cNvPr>
          <p:cNvSpPr/>
          <p:nvPr/>
        </p:nvSpPr>
        <p:spPr>
          <a:xfrm>
            <a:off x="6851002" y="2053781"/>
            <a:ext cx="470758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Let op dat (onbewuste) vooroordelen nadelig kunnen uitpakken bij de evaluatie en promotie van werknemers uit minderheidsgroepen</a:t>
            </a:r>
          </a:p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Beoordeel presentaties op basis van het gedrag en vaardigheden zoals gevraagd in de vacature / voor de functie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7A526253-17B3-A947-B6A2-5317B702F1DE}"/>
              </a:ext>
            </a:extLst>
          </p:cNvPr>
          <p:cNvGrpSpPr/>
          <p:nvPr/>
        </p:nvGrpSpPr>
        <p:grpSpPr>
          <a:xfrm>
            <a:off x="4699634" y="1605288"/>
            <a:ext cx="458028" cy="452520"/>
            <a:chOff x="4286887" y="1553212"/>
            <a:chExt cx="458028" cy="452520"/>
          </a:xfrm>
        </p:grpSpPr>
        <p:sp>
          <p:nvSpPr>
            <p:cNvPr id="37" name="Google Shape;183;p20">
              <a:extLst>
                <a:ext uri="{FF2B5EF4-FFF2-40B4-BE49-F238E27FC236}">
                  <a16:creationId xmlns:a16="http://schemas.microsoft.com/office/drawing/2014/main" id="{2DC67446-9092-E144-BB88-6E0237434114}"/>
                </a:ext>
              </a:extLst>
            </p:cNvPr>
            <p:cNvSpPr/>
            <p:nvPr/>
          </p:nvSpPr>
          <p:spPr>
            <a:xfrm>
              <a:off x="4292455" y="1553212"/>
              <a:ext cx="452460" cy="452520"/>
            </a:xfrm>
            <a:custGeom>
              <a:avLst/>
              <a:gdLst/>
              <a:ahLst/>
              <a:cxnLst/>
              <a:rect l="l" t="t" r="r" b="b"/>
              <a:pathLst>
                <a:path w="7449" h="7450" extrusionOk="0">
                  <a:moveTo>
                    <a:pt x="3725" y="1"/>
                  </a:moveTo>
                  <a:cubicBezTo>
                    <a:pt x="1664" y="1"/>
                    <a:pt x="0" y="1665"/>
                    <a:pt x="0" y="3725"/>
                  </a:cubicBezTo>
                  <a:cubicBezTo>
                    <a:pt x="0" y="5785"/>
                    <a:pt x="1664" y="7449"/>
                    <a:pt x="3725" y="7449"/>
                  </a:cubicBezTo>
                  <a:cubicBezTo>
                    <a:pt x="5785" y="7449"/>
                    <a:pt x="7449" y="5785"/>
                    <a:pt x="7449" y="3725"/>
                  </a:cubicBezTo>
                  <a:cubicBezTo>
                    <a:pt x="7449" y="1665"/>
                    <a:pt x="5785" y="1"/>
                    <a:pt x="3725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8" name="Google Shape;134;p27">
              <a:extLst>
                <a:ext uri="{FF2B5EF4-FFF2-40B4-BE49-F238E27FC236}">
                  <a16:creationId xmlns:a16="http://schemas.microsoft.com/office/drawing/2014/main" id="{7AA15520-A21A-7B4D-BBE0-45FBA567A310}"/>
                </a:ext>
              </a:extLst>
            </p:cNvPr>
            <p:cNvSpPr txBox="1">
              <a:spLocks/>
            </p:cNvSpPr>
            <p:nvPr/>
          </p:nvSpPr>
          <p:spPr>
            <a:xfrm>
              <a:off x="4286887" y="1579964"/>
              <a:ext cx="452362" cy="393095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b="0" kern="12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j-ea"/>
                  <a:cs typeface="+mj-cs"/>
                </a:rPr>
                <a:t>+</a:t>
              </a: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18738BCB-3BE7-3A40-9E48-9213E0FB0A4D}"/>
              </a:ext>
            </a:extLst>
          </p:cNvPr>
          <p:cNvGrpSpPr/>
          <p:nvPr/>
        </p:nvGrpSpPr>
        <p:grpSpPr>
          <a:xfrm>
            <a:off x="9364399" y="1605288"/>
            <a:ext cx="458028" cy="452520"/>
            <a:chOff x="4286887" y="1553212"/>
            <a:chExt cx="458028" cy="452520"/>
          </a:xfrm>
        </p:grpSpPr>
        <p:sp>
          <p:nvSpPr>
            <p:cNvPr id="58" name="Google Shape;183;p20">
              <a:extLst>
                <a:ext uri="{FF2B5EF4-FFF2-40B4-BE49-F238E27FC236}">
                  <a16:creationId xmlns:a16="http://schemas.microsoft.com/office/drawing/2014/main" id="{7B7458E3-1B89-9742-A168-0C3B1CFD8D67}"/>
                </a:ext>
              </a:extLst>
            </p:cNvPr>
            <p:cNvSpPr/>
            <p:nvPr/>
          </p:nvSpPr>
          <p:spPr>
            <a:xfrm>
              <a:off x="4292455" y="1553212"/>
              <a:ext cx="452460" cy="452520"/>
            </a:xfrm>
            <a:custGeom>
              <a:avLst/>
              <a:gdLst/>
              <a:ahLst/>
              <a:cxnLst/>
              <a:rect l="l" t="t" r="r" b="b"/>
              <a:pathLst>
                <a:path w="7449" h="7450" extrusionOk="0">
                  <a:moveTo>
                    <a:pt x="3725" y="1"/>
                  </a:moveTo>
                  <a:cubicBezTo>
                    <a:pt x="1664" y="1"/>
                    <a:pt x="0" y="1665"/>
                    <a:pt x="0" y="3725"/>
                  </a:cubicBezTo>
                  <a:cubicBezTo>
                    <a:pt x="0" y="5785"/>
                    <a:pt x="1664" y="7449"/>
                    <a:pt x="3725" y="7449"/>
                  </a:cubicBezTo>
                  <a:cubicBezTo>
                    <a:pt x="5785" y="7449"/>
                    <a:pt x="7449" y="5785"/>
                    <a:pt x="7449" y="3725"/>
                  </a:cubicBezTo>
                  <a:cubicBezTo>
                    <a:pt x="7449" y="1665"/>
                    <a:pt x="5785" y="1"/>
                    <a:pt x="3725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9" name="Google Shape;134;p27">
              <a:extLst>
                <a:ext uri="{FF2B5EF4-FFF2-40B4-BE49-F238E27FC236}">
                  <a16:creationId xmlns:a16="http://schemas.microsoft.com/office/drawing/2014/main" id="{FED635B1-8793-A442-8357-423BF7258219}"/>
                </a:ext>
              </a:extLst>
            </p:cNvPr>
            <p:cNvSpPr txBox="1">
              <a:spLocks/>
            </p:cNvSpPr>
            <p:nvPr/>
          </p:nvSpPr>
          <p:spPr>
            <a:xfrm>
              <a:off x="4286887" y="1579964"/>
              <a:ext cx="452362" cy="393095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b="0" kern="12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j-ea"/>
                  <a:cs typeface="+mj-cs"/>
                </a:rPr>
                <a:t>!</a:t>
              </a:r>
            </a:p>
          </p:txBody>
        </p:sp>
      </p:grp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1BDC0FF3-526B-5748-9C64-3EDBCA582912}"/>
              </a:ext>
            </a:extLst>
          </p:cNvPr>
          <p:cNvCxnSpPr/>
          <p:nvPr/>
        </p:nvCxnSpPr>
        <p:spPr>
          <a:xfrm>
            <a:off x="2748854" y="2872285"/>
            <a:ext cx="88097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71B9DE08-5B1E-F34C-B6E8-B66D042F34C8}"/>
              </a:ext>
            </a:extLst>
          </p:cNvPr>
          <p:cNvCxnSpPr/>
          <p:nvPr/>
        </p:nvCxnSpPr>
        <p:spPr>
          <a:xfrm>
            <a:off x="2748854" y="3732426"/>
            <a:ext cx="88097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hoek 61">
            <a:extLst>
              <a:ext uri="{FF2B5EF4-FFF2-40B4-BE49-F238E27FC236}">
                <a16:creationId xmlns:a16="http://schemas.microsoft.com/office/drawing/2014/main" id="{10EB3969-FD5C-BB46-A621-42D890700AD1}"/>
              </a:ext>
            </a:extLst>
          </p:cNvPr>
          <p:cNvSpPr/>
          <p:nvPr/>
        </p:nvSpPr>
        <p:spPr>
          <a:xfrm>
            <a:off x="2748854" y="2911022"/>
            <a:ext cx="4102148" cy="2539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Makkelijk telbaar</a:t>
            </a: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AFB5B040-2CF4-514C-80EA-CDF15D5E5C8A}"/>
              </a:ext>
            </a:extLst>
          </p:cNvPr>
          <p:cNvSpPr/>
          <p:nvPr/>
        </p:nvSpPr>
        <p:spPr>
          <a:xfrm>
            <a:off x="6851002" y="2911022"/>
            <a:ext cx="470758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Let op dat uitstroom eerder een indicator is van (een gebrek aan) inclusie van je organisatie dan van de kwaliteit van selectie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6C90B695-A684-D04C-BEE2-9B6C0602A9F5}"/>
              </a:ext>
            </a:extLst>
          </p:cNvPr>
          <p:cNvSpPr/>
          <p:nvPr/>
        </p:nvSpPr>
        <p:spPr>
          <a:xfrm>
            <a:off x="2748854" y="3768263"/>
            <a:ext cx="410214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Geeft directe feedback die bovendien kan helpen bij het aanscherpen/bijstellen van je proces</a:t>
            </a:r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09390BB3-8779-B045-9BC8-BEEAB5C276BB}"/>
              </a:ext>
            </a:extLst>
          </p:cNvPr>
          <p:cNvSpPr/>
          <p:nvPr/>
        </p:nvSpPr>
        <p:spPr>
          <a:xfrm>
            <a:off x="6808438" y="3768263"/>
            <a:ext cx="4750149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Houd in gedachten dat afgewezen kandidaten áltijd minder tevreden zijn, ongeacht proces </a:t>
            </a:r>
          </a:p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Kandidaten hoeven het proces niet leuker of prettiger te vinden, 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om er toch effect van te kunnen hebben.</a:t>
            </a:r>
          </a:p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Méér feedback kan een teken zijn van een goede implementatie.</a:t>
            </a:r>
          </a:p>
        </p:txBody>
      </p:sp>
      <p:cxnSp>
        <p:nvCxnSpPr>
          <p:cNvPr id="66" name="Rechte verbindingslijn 65">
            <a:extLst>
              <a:ext uri="{FF2B5EF4-FFF2-40B4-BE49-F238E27FC236}">
                <a16:creationId xmlns:a16="http://schemas.microsoft.com/office/drawing/2014/main" id="{71992776-B0A3-854F-ABEE-72B33B098ED9}"/>
              </a:ext>
            </a:extLst>
          </p:cNvPr>
          <p:cNvCxnSpPr/>
          <p:nvPr/>
        </p:nvCxnSpPr>
        <p:spPr>
          <a:xfrm>
            <a:off x="2748854" y="4607068"/>
            <a:ext cx="88097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hthoek 66">
            <a:extLst>
              <a:ext uri="{FF2B5EF4-FFF2-40B4-BE49-F238E27FC236}">
                <a16:creationId xmlns:a16="http://schemas.microsoft.com/office/drawing/2014/main" id="{E209EB09-322C-094E-B57B-282CE5E3E774}"/>
              </a:ext>
            </a:extLst>
          </p:cNvPr>
          <p:cNvSpPr/>
          <p:nvPr/>
        </p:nvSpPr>
        <p:spPr>
          <a:xfrm>
            <a:off x="2748854" y="4625504"/>
            <a:ext cx="4102148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Geeft zicht op bredere effect van de verandering, bijvoorbeeld op de professionalisering van recruitment en de interactie tussen recruiters en vacaturehouders</a:t>
            </a:r>
          </a:p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Kan helpen bij het aanscherpen/bijstellen van je proces</a:t>
            </a:r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570DA829-F4BD-DD4A-8E1D-0BA62D17E470}"/>
              </a:ext>
            </a:extLst>
          </p:cNvPr>
          <p:cNvSpPr/>
          <p:nvPr/>
        </p:nvSpPr>
        <p:spPr>
          <a:xfrm>
            <a:off x="6808438" y="4625504"/>
            <a:ext cx="475014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Elke verandering is aan het begin lastig – reken op een half jaar 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om te wennen aan een nieuw proces</a:t>
            </a:r>
          </a:p>
        </p:txBody>
      </p:sp>
      <p:cxnSp>
        <p:nvCxnSpPr>
          <p:cNvPr id="73" name="Rechte verbindingslijn 72">
            <a:extLst>
              <a:ext uri="{FF2B5EF4-FFF2-40B4-BE49-F238E27FC236}">
                <a16:creationId xmlns:a16="http://schemas.microsoft.com/office/drawing/2014/main" id="{42046FDD-0B44-DB4B-8233-452C6B60ACCA}"/>
              </a:ext>
            </a:extLst>
          </p:cNvPr>
          <p:cNvCxnSpPr/>
          <p:nvPr/>
        </p:nvCxnSpPr>
        <p:spPr>
          <a:xfrm>
            <a:off x="2748854" y="5443207"/>
            <a:ext cx="88097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hoek 73">
            <a:extLst>
              <a:ext uri="{FF2B5EF4-FFF2-40B4-BE49-F238E27FC236}">
                <a16:creationId xmlns:a16="http://schemas.microsoft.com/office/drawing/2014/main" id="{35CC8D40-C77D-0447-B663-E89A82EE91BF}"/>
              </a:ext>
            </a:extLst>
          </p:cNvPr>
          <p:cNvSpPr/>
          <p:nvPr/>
        </p:nvSpPr>
        <p:spPr>
          <a:xfrm>
            <a:off x="2748854" y="5482746"/>
            <a:ext cx="410214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Telbare, kwantitatieve indicator (culturele diversiteit, geslacht, leeftijd, woonplaats, opleidingsniveau)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CDBA4476-816B-B34E-9975-7C34CA23DD49}"/>
              </a:ext>
            </a:extLst>
          </p:cNvPr>
          <p:cNvSpPr/>
          <p:nvPr/>
        </p:nvSpPr>
        <p:spPr>
          <a:xfrm>
            <a:off x="6808438" y="5482746"/>
            <a:ext cx="475014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Culturele diversiteit op niveau van kandidaten is lastig 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meetbaar (privacy)</a:t>
            </a:r>
          </a:p>
          <a:p>
            <a:pPr marL="90488" marR="0" lvl="0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Het arbeidsmarktaanbod en de wervingsactiviteiten kunnen veel gewicht in de schaal leggen en zo het beeld in grote mate bepalen</a:t>
            </a:r>
          </a:p>
        </p:txBody>
      </p:sp>
    </p:spTree>
    <p:extLst>
      <p:ext uri="{BB962C8B-B14F-4D97-AF65-F5344CB8AC3E}">
        <p14:creationId xmlns:p14="http://schemas.microsoft.com/office/powerpoint/2010/main" val="91414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Effect op </a:t>
            </a:r>
            <a:r>
              <a:rPr lang="nl-NL" sz="1800" i="1" dirty="0" err="1"/>
              <a:t>candidate</a:t>
            </a:r>
            <a:r>
              <a:rPr lang="nl-NL" sz="1800" i="1" dirty="0"/>
              <a:t> </a:t>
            </a:r>
            <a:r>
              <a:rPr lang="nl-NL" sz="1800" i="1" dirty="0" err="1"/>
              <a:t>experience</a:t>
            </a:r>
            <a:endParaRPr lang="nl-NL" sz="1800" i="1" dirty="0"/>
          </a:p>
          <a:p>
            <a:r>
              <a:rPr lang="nl-NL" sz="1800" dirty="0"/>
              <a:t>Bijdrage aan professionalisering van werving en selectie (in brede zin)</a:t>
            </a:r>
          </a:p>
          <a:p>
            <a:r>
              <a:rPr lang="nl-NL" sz="1800" dirty="0"/>
              <a:t>Praktische toepasbaarheid van de nieuwe manier van werken</a:t>
            </a:r>
          </a:p>
          <a:p>
            <a:r>
              <a:rPr lang="nl-NL" sz="1800" dirty="0"/>
              <a:t>Effect van de nieuwe manier van werken op diversiteit onder de kandidaten</a:t>
            </a:r>
          </a:p>
          <a:p>
            <a:r>
              <a:rPr lang="nl-NL" sz="1800" dirty="0"/>
              <a:t>Verschuiving in hoe je selecteert: minder focus op ‘klik’, meer focus op competenties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Effecten die vaak worden gezien, </a:t>
            </a:r>
            <a:br>
              <a:rPr lang="nl-NL" dirty="0"/>
            </a:br>
            <a:r>
              <a:rPr lang="nl-NL" dirty="0"/>
              <a:t>op basis van eerdere ervaring van werkgevers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35000" y="6614271"/>
            <a:ext cx="9654136" cy="26427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BRON: feedback van werkgevers uit de pilot Nudging in Werving en Selectie en </a:t>
            </a:r>
            <a:r>
              <a:rPr kumimoji="0" lang="nl-NL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Communities</a:t>
            </a: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of </a:t>
            </a:r>
            <a:r>
              <a:rPr kumimoji="0" lang="nl-NL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Practice</a:t>
            </a: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objectief selecteren van AWVN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" name="Bijschrift met afgeronde rechthoek 11">
            <a:extLst>
              <a:ext uri="{FF2B5EF4-FFF2-40B4-BE49-F238E27FC236}">
                <a16:creationId xmlns:a16="http://schemas.microsoft.com/office/drawing/2014/main" id="{132BFD26-A832-0D47-8F7C-A4E2CF310FC5}"/>
              </a:ext>
            </a:extLst>
          </p:cNvPr>
          <p:cNvSpPr/>
          <p:nvPr/>
        </p:nvSpPr>
        <p:spPr>
          <a:xfrm>
            <a:off x="6571954" y="2203862"/>
            <a:ext cx="5462587" cy="740789"/>
          </a:xfrm>
          <a:prstGeom prst="wedgeRoundRectCallout">
            <a:avLst>
              <a:gd name="adj1" fmla="val 34905"/>
              <a:gd name="adj2" fmla="val -83388"/>
              <a:gd name="adj3" fmla="val 16667"/>
            </a:avLst>
          </a:prstGeom>
          <a:solidFill>
            <a:srgbClr val="42145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De handleiding + workshop zijn voldoende ondersteuning om binnen enkele maanden een verandering te bereiken</a:t>
            </a:r>
          </a:p>
        </p:txBody>
      </p:sp>
      <p:sp>
        <p:nvSpPr>
          <p:cNvPr id="16" name="Bijschrift met afgeronde rechthoek 11">
            <a:extLst>
              <a:ext uri="{FF2B5EF4-FFF2-40B4-BE49-F238E27FC236}">
                <a16:creationId xmlns:a16="http://schemas.microsoft.com/office/drawing/2014/main" id="{DFAA010A-6020-3343-8269-405D9CEDA10F}"/>
              </a:ext>
            </a:extLst>
          </p:cNvPr>
          <p:cNvSpPr/>
          <p:nvPr/>
        </p:nvSpPr>
        <p:spPr>
          <a:xfrm>
            <a:off x="6791982" y="3147952"/>
            <a:ext cx="4953880" cy="632901"/>
          </a:xfrm>
          <a:prstGeom prst="wedgeRoundRectCallout">
            <a:avLst>
              <a:gd name="adj1" fmla="val -68579"/>
              <a:gd name="adj2" fmla="val -6663"/>
              <a:gd name="adj3" fmla="val 16667"/>
            </a:avLst>
          </a:prstGeom>
          <a:solidFill>
            <a:schemeClr val="tx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 hebben mensen uitgenodigd die we anders nooit zouden uitnodigen, maar wél hebben aangenomen!</a:t>
            </a:r>
          </a:p>
        </p:txBody>
      </p:sp>
      <p:sp>
        <p:nvSpPr>
          <p:cNvPr id="17" name="Bijschrift met afgeronde rechthoek 11">
            <a:extLst>
              <a:ext uri="{FF2B5EF4-FFF2-40B4-BE49-F238E27FC236}">
                <a16:creationId xmlns:a16="http://schemas.microsoft.com/office/drawing/2014/main" id="{1B9853AD-117D-4F4E-9439-838DFEE52A86}"/>
              </a:ext>
            </a:extLst>
          </p:cNvPr>
          <p:cNvSpPr/>
          <p:nvPr/>
        </p:nvSpPr>
        <p:spPr>
          <a:xfrm>
            <a:off x="6553199" y="3984155"/>
            <a:ext cx="4595446" cy="632901"/>
          </a:xfrm>
          <a:prstGeom prst="wedgeRoundRectCallout">
            <a:avLst>
              <a:gd name="adj1" fmla="val -66776"/>
              <a:gd name="adj2" fmla="val -6663"/>
              <a:gd name="adj3" fmla="val 16667"/>
            </a:avLst>
          </a:prstGeom>
          <a:solidFill>
            <a:srgbClr val="42145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Kandidaten vinden het een goede zaak dat we aandacht hebben voor objectief selecteren.</a:t>
            </a:r>
          </a:p>
        </p:txBody>
      </p:sp>
      <p:sp>
        <p:nvSpPr>
          <p:cNvPr id="18" name="Bijschrift met afgeronde rechthoek 11">
            <a:extLst>
              <a:ext uri="{FF2B5EF4-FFF2-40B4-BE49-F238E27FC236}">
                <a16:creationId xmlns:a16="http://schemas.microsoft.com/office/drawing/2014/main" id="{59A852AE-BC05-A240-8142-509B93EFF603}"/>
              </a:ext>
            </a:extLst>
          </p:cNvPr>
          <p:cNvSpPr/>
          <p:nvPr/>
        </p:nvSpPr>
        <p:spPr>
          <a:xfrm>
            <a:off x="6814802" y="4722783"/>
            <a:ext cx="4482182" cy="810692"/>
          </a:xfrm>
          <a:prstGeom prst="wedgeRoundRectCallout">
            <a:avLst>
              <a:gd name="adj1" fmla="val 60438"/>
              <a:gd name="adj2" fmla="val -11997"/>
              <a:gd name="adj3" fmla="val 16667"/>
            </a:avLst>
          </a:prstGeom>
          <a:solidFill>
            <a:schemeClr val="tx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Het wordt voor mij makkelijker om aan </a:t>
            </a:r>
            <a:b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de kandidaat uit te leggen waarom die </a:t>
            </a:r>
            <a:b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wel of niet doorgaat. </a:t>
            </a:r>
          </a:p>
        </p:txBody>
      </p:sp>
      <p:sp>
        <p:nvSpPr>
          <p:cNvPr id="19" name="Bijschrift met afgeronde rechthoek 11">
            <a:extLst>
              <a:ext uri="{FF2B5EF4-FFF2-40B4-BE49-F238E27FC236}">
                <a16:creationId xmlns:a16="http://schemas.microsoft.com/office/drawing/2014/main" id="{F73EC9BF-0691-D644-B359-DDA2D14FD5B4}"/>
              </a:ext>
            </a:extLst>
          </p:cNvPr>
          <p:cNvSpPr/>
          <p:nvPr/>
        </p:nvSpPr>
        <p:spPr>
          <a:xfrm>
            <a:off x="6571955" y="5639202"/>
            <a:ext cx="3948331" cy="632901"/>
          </a:xfrm>
          <a:prstGeom prst="wedgeRoundRectCallout">
            <a:avLst>
              <a:gd name="adj1" fmla="val 9818"/>
              <a:gd name="adj2" fmla="val 98412"/>
              <a:gd name="adj3" fmla="val 16667"/>
            </a:avLst>
          </a:prstGeom>
          <a:solidFill>
            <a:srgbClr val="42145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Het besef is vergroot van hoe snel je </a:t>
            </a:r>
            <a:b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op onderbuikgevoel besluit.</a:t>
            </a:r>
          </a:p>
        </p:txBody>
      </p:sp>
    </p:spTree>
    <p:extLst>
      <p:ext uri="{BB962C8B-B14F-4D97-AF65-F5344CB8AC3E}">
        <p14:creationId xmlns:p14="http://schemas.microsoft.com/office/powerpoint/2010/main" val="329290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12459"/>
              </p:ext>
            </p:extLst>
          </p:nvPr>
        </p:nvGraphicFramePr>
        <p:xfrm>
          <a:off x="635000" y="2289175"/>
          <a:ext cx="10923588" cy="43270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0897">
                  <a:extLst>
                    <a:ext uri="{9D8B030D-6E8A-4147-A177-3AD203B41FA5}">
                      <a16:colId xmlns:a16="http://schemas.microsoft.com/office/drawing/2014/main" val="2829590781"/>
                    </a:ext>
                  </a:extLst>
                </a:gridCol>
                <a:gridCol w="2730897">
                  <a:extLst>
                    <a:ext uri="{9D8B030D-6E8A-4147-A177-3AD203B41FA5}">
                      <a16:colId xmlns:a16="http://schemas.microsoft.com/office/drawing/2014/main" val="4290551082"/>
                    </a:ext>
                  </a:extLst>
                </a:gridCol>
                <a:gridCol w="2730897">
                  <a:extLst>
                    <a:ext uri="{9D8B030D-6E8A-4147-A177-3AD203B41FA5}">
                      <a16:colId xmlns:a16="http://schemas.microsoft.com/office/drawing/2014/main" val="3874970340"/>
                    </a:ext>
                  </a:extLst>
                </a:gridCol>
                <a:gridCol w="2730897">
                  <a:extLst>
                    <a:ext uri="{9D8B030D-6E8A-4147-A177-3AD203B41FA5}">
                      <a16:colId xmlns:a16="http://schemas.microsoft.com/office/drawing/2014/main" val="1105621054"/>
                    </a:ext>
                  </a:extLst>
                </a:gridCol>
              </a:tblGrid>
              <a:tr h="872148">
                <a:tc>
                  <a:txBody>
                    <a:bodyPr/>
                    <a:lstStyle/>
                    <a:p>
                      <a:r>
                        <a:rPr lang="nl-NL" sz="1400" dirty="0"/>
                        <a:t>Wie heb ik nodig </a:t>
                      </a:r>
                      <a:br>
                        <a:rPr lang="nl-NL" sz="1400" dirty="0"/>
                      </a:br>
                      <a:r>
                        <a:rPr lang="nl-NL" sz="1400" dirty="0"/>
                        <a:t>om het een succes te maken?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Welke vragen/zorgen</a:t>
                      </a:r>
                      <a:r>
                        <a:rPr lang="nl-NL" sz="1400" baseline="0" dirty="0"/>
                        <a:t> heeft deze persoon op dit moment?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Wat heeft deze persoon nodig om daaraan tegemoet te komen (informatie, actie, ...)?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Wat heb</a:t>
                      </a:r>
                      <a:r>
                        <a:rPr lang="nl-NL" sz="1400" baseline="0" dirty="0"/>
                        <a:t> ik daarvoor zelf eerst nog nodig?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26102"/>
                  </a:ext>
                </a:extLst>
              </a:tr>
              <a:tr h="67643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010"/>
                  </a:ext>
                </a:extLst>
              </a:tr>
              <a:tr h="67643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832234"/>
                  </a:ext>
                </a:extLst>
              </a:tr>
              <a:tr h="67643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054730"/>
                  </a:ext>
                </a:extLst>
              </a:tr>
              <a:tr h="67643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356194"/>
                  </a:ext>
                </a:extLst>
              </a:tr>
              <a:tr h="67643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318994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227202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nl-NL" dirty="0"/>
              <a:t>En over wat je gedurende de looptijd </a:t>
            </a:r>
            <a:br>
              <a:rPr lang="nl-NL" dirty="0"/>
            </a:br>
            <a:r>
              <a:rPr lang="nl-NL" dirty="0"/>
              <a:t>kunt doen om de randvoorwaarden te scheppen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977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63E33F5B-0C36-4802-812C-B8629511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en tips	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2CD646-7E2E-4776-9254-EF22D6C7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0A6AF-03C5-477E-939A-E28F7E7F05EA}" type="slidenum">
              <a:rPr kumimoji="0" lang="nl-NL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" name="Tijdelijke aanduiding voor inhoud 16">
            <a:extLst>
              <a:ext uri="{FF2B5EF4-FFF2-40B4-BE49-F238E27FC236}">
                <a16:creationId xmlns:a16="http://schemas.microsoft.com/office/drawing/2014/main" id="{E6998724-D97C-4E0F-98FC-D7B791AC1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Centraal Bureau voor de Statistiek, </a:t>
            </a:r>
            <a:r>
              <a:rPr lang="nl-NL" dirty="0">
                <a:hlinkClick r:id="rId2"/>
              </a:rPr>
              <a:t>Barometer Culturele Diversiteit </a:t>
            </a:r>
            <a:endParaRPr lang="nl-NL" dirty="0"/>
          </a:p>
          <a:p>
            <a:r>
              <a:rPr lang="nl-NL" dirty="0"/>
              <a:t>Universiteit Utrecht, Diversiteit in Bedrijf, Nederlandse </a:t>
            </a:r>
            <a:r>
              <a:rPr lang="nl-NL" dirty="0" err="1"/>
              <a:t>Inclusiviteitsmonitor</a:t>
            </a:r>
            <a:r>
              <a:rPr lang="nl-NL" dirty="0"/>
              <a:t> (2022), </a:t>
            </a:r>
            <a:r>
              <a:rPr lang="nl-NL" dirty="0">
                <a:hlinkClick r:id="rId3"/>
              </a:rPr>
              <a:t>Maak diversiteits- en inclusiebeleid SMART</a:t>
            </a:r>
            <a:endParaRPr lang="nl-NL" dirty="0"/>
          </a:p>
          <a:p>
            <a:r>
              <a:rPr lang="nl-NL" dirty="0"/>
              <a:t>Universiteit Utrecht, Diversiteit in Bedrijf, Nederlandse </a:t>
            </a:r>
            <a:r>
              <a:rPr lang="nl-NL" dirty="0" err="1"/>
              <a:t>Inclusiviteitsmonitor</a:t>
            </a:r>
            <a:r>
              <a:rPr lang="nl-NL" dirty="0"/>
              <a:t> (2021), </a:t>
            </a:r>
            <a:r>
              <a:rPr lang="nl-NL" dirty="0">
                <a:hlinkClick r:id="rId4"/>
              </a:rPr>
              <a:t>Meten voor impact</a:t>
            </a:r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15AF12A8-0640-4204-9736-47C632590537}"/>
              </a:ext>
            </a:extLst>
          </p:cNvPr>
          <p:cNvSpPr/>
          <p:nvPr/>
        </p:nvSpPr>
        <p:spPr>
          <a:xfrm>
            <a:off x="428625" y="2114550"/>
            <a:ext cx="11325225" cy="45339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033624"/>
      </p:ext>
    </p:extLst>
  </p:cSld>
  <p:clrMapOvr>
    <a:masterClrMapping/>
  </p:clrMapOvr>
</p:sld>
</file>

<file path=ppt/theme/theme1.xml><?xml version="1.0" encoding="utf-8"?>
<a:theme xmlns:a="http://schemas.openxmlformats.org/drawingml/2006/main" name="Rijkshuisstijl Robijnrood">
  <a:themeElements>
    <a:clrScheme name="Aangepast 56">
      <a:dk1>
        <a:srgbClr val="000000"/>
      </a:dk1>
      <a:lt1>
        <a:srgbClr val="FFFFFF"/>
      </a:lt1>
      <a:dk2>
        <a:srgbClr val="CA005D"/>
      </a:dk2>
      <a:lt2>
        <a:srgbClr val="F6D8E6"/>
      </a:lt2>
      <a:accent1>
        <a:srgbClr val="F9E11E"/>
      </a:accent1>
      <a:accent2>
        <a:srgbClr val="FFB612"/>
      </a:accent2>
      <a:accent3>
        <a:srgbClr val="777C00"/>
      </a:accent3>
      <a:accent4>
        <a:srgbClr val="75D1B5"/>
      </a:accent4>
      <a:accent5>
        <a:srgbClr val="8EC9E7"/>
      </a:accent5>
      <a:accent6>
        <a:srgbClr val="017BC6"/>
      </a:accent6>
      <a:hlink>
        <a:srgbClr val="CA205D"/>
      </a:hlink>
      <a:folHlink>
        <a:srgbClr val="F6D8E6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18024 RIJK - Sjabloon 16x9 Robijnrood" id="{BB1D537E-5BFC-4D8B-B73A-92AE80AD10DA}" vid="{3C6FA6C6-0D5F-48A8-9B21-DE2EC436A33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Office PowerPoint</Application>
  <PresentationFormat>Breedbeeld</PresentationFormat>
  <Paragraphs>58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Rubik</vt:lpstr>
      <vt:lpstr>Verdana</vt:lpstr>
      <vt:lpstr>Wingdings</vt:lpstr>
      <vt:lpstr>Rijkshuisstijl Robijnrood</vt:lpstr>
      <vt:lpstr>Voortgang en effect meten</vt:lpstr>
      <vt:lpstr>Denk al bij aanvang na over wat succes  voor jouw organisatie betekent</vt:lpstr>
      <vt:lpstr>PowerPoint-presentatie</vt:lpstr>
      <vt:lpstr>Effecten die vaak worden gezien,  op basis van eerdere ervaring van werkgevers</vt:lpstr>
      <vt:lpstr>En over wat je gedurende de looptijd  kunt doen om de randvoorwaarden te scheppen</vt:lpstr>
      <vt:lpstr>Verdieping en tips 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Voortgang en effect meten</dc:title>
  <dc:creator>Lacroix, M.(Marina)</dc:creator>
  <cp:lastModifiedBy>Lacroix, M.(Marina)</cp:lastModifiedBy>
  <cp:revision>1</cp:revision>
  <dcterms:created xsi:type="dcterms:W3CDTF">2023-01-31T13:02:03Z</dcterms:created>
  <dcterms:modified xsi:type="dcterms:W3CDTF">2023-01-31T13:04:23Z</dcterms:modified>
</cp:coreProperties>
</file>